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sldIdLst>
    <p:sldId id="256" r:id="rId2"/>
    <p:sldId id="284" r:id="rId3"/>
    <p:sldId id="283" r:id="rId4"/>
    <p:sldId id="285" r:id="rId5"/>
    <p:sldId id="286" r:id="rId6"/>
    <p:sldId id="287" r:id="rId7"/>
    <p:sldId id="288" r:id="rId8"/>
    <p:sldId id="258" r:id="rId9"/>
    <p:sldId id="261" r:id="rId10"/>
    <p:sldId id="259" r:id="rId11"/>
    <p:sldId id="289" r:id="rId12"/>
    <p:sldId id="291" r:id="rId13"/>
    <p:sldId id="290" r:id="rId14"/>
    <p:sldId id="266" r:id="rId15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7" y="-283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6584151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646939C-6213-480C-B02B-2E199FE7003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4405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9B80CCB-3786-416B-8A0A-983C619DDC7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695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6D940FC-B604-485E-A256-D74A248656C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9866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6425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D73B8BDE-0533-4B47-9448-BF0363D8683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6565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6425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C1B6E9BD-1555-4D32-B8D2-F672C63CFDE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0921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F805C6D-A607-4925-B738-C4731EB6752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9455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DF1C488-B349-40F6-B7A2-456081D6059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7598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8EF5F5B-412A-412E-9AC9-CE66C651E4E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517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EC9D3D0-40B8-4A5C-BC50-0C18347777D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8852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33DE863-566F-4C81-A17A-1819BE2D907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2222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A1E43C1-4E0C-4EA8-B343-6601ABB3F83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813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EC2BAC3-2B0B-4D87-A6B5-A8E5BA07236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8057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F3FB425-D133-40A8-BE9F-1B1313B40A7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2914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fld id="{0CD6670F-3190-4C2D-89AC-57FD7C64DF7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84" r:id="rId12"/>
    <p:sldLayoutId id="2147483685" r:id="rId13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735989"/>
            <a:ext cx="4104456" cy="3122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934"/>
          <a:stretch>
            <a:fillRect/>
          </a:stretch>
        </p:blipFill>
        <p:spPr bwMode="auto">
          <a:xfrm>
            <a:off x="-152400" y="1447800"/>
            <a:ext cx="2362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b="293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692696"/>
            <a:ext cx="619268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              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</a:p>
          <a:p>
            <a:pPr marL="0" indent="0">
              <a:buNone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Нововведения                                                     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в учебную и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внеучебную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деятельность                   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в рамках реализации  ФГОС НОО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1024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7010400" y="6570663"/>
            <a:ext cx="2133600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r">
              <a:buClrTx/>
              <a:buFontTx/>
              <a:buNone/>
            </a:pPr>
            <a:fld id="{B2A9F4BD-857D-4DB4-AE03-0A49C7D6F6C5}" type="slidenum">
              <a:rPr lang="ru-RU" sz="1400"/>
              <a:pPr algn="r">
                <a:buClrTx/>
                <a:buFontTx/>
                <a:buNone/>
              </a:pPr>
              <a:t>10</a:t>
            </a:fld>
            <a:endParaRPr lang="ru-RU" sz="140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1982788"/>
            <a:ext cx="9144000" cy="358775"/>
          </a:xfrm>
          <a:prstGeom prst="rect">
            <a:avLst/>
          </a:prstGeom>
          <a:solidFill>
            <a:srgbClr val="333399"/>
          </a:solidFill>
          <a:ln w="9360">
            <a:solidFill>
              <a:srgbClr val="003366"/>
            </a:solidFill>
            <a:miter lim="800000"/>
            <a:headEnd/>
            <a:tailEnd/>
          </a:ln>
          <a:effectLst>
            <a:outerShdw dist="107933" dir="2700000" algn="ctr" rotWithShape="0">
              <a:srgbClr val="808080">
                <a:alpha val="50027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2665413"/>
            <a:ext cx="9144000" cy="358775"/>
          </a:xfrm>
          <a:prstGeom prst="rect">
            <a:avLst/>
          </a:prstGeom>
          <a:solidFill>
            <a:srgbClr val="333399"/>
          </a:solidFill>
          <a:ln w="9360">
            <a:solidFill>
              <a:srgbClr val="003366"/>
            </a:solidFill>
            <a:miter lim="800000"/>
            <a:headEnd/>
            <a:tailEnd/>
          </a:ln>
          <a:effectLst>
            <a:outerShdw dist="107933" dir="2700000" algn="ctr" rotWithShape="0">
              <a:srgbClr val="808080">
                <a:alpha val="50027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3397250"/>
            <a:ext cx="9144000" cy="358775"/>
          </a:xfrm>
          <a:prstGeom prst="rect">
            <a:avLst/>
          </a:prstGeom>
          <a:solidFill>
            <a:srgbClr val="333399"/>
          </a:solidFill>
          <a:ln>
            <a:noFill/>
          </a:ln>
          <a:effectLst>
            <a:outerShdw dist="107933" dir="2700000" algn="ctr" rotWithShape="0">
              <a:srgbClr val="808080">
                <a:alpha val="50027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4165600"/>
            <a:ext cx="9144000" cy="358775"/>
          </a:xfrm>
          <a:prstGeom prst="rect">
            <a:avLst/>
          </a:prstGeom>
          <a:solidFill>
            <a:srgbClr val="333399"/>
          </a:solidFill>
          <a:ln>
            <a:noFill/>
          </a:ln>
          <a:effectLst>
            <a:outerShdw dist="107933" dir="2700000" algn="ctr" rotWithShape="0">
              <a:srgbClr val="808080">
                <a:alpha val="50027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4927600"/>
            <a:ext cx="9144000" cy="358775"/>
          </a:xfrm>
          <a:prstGeom prst="rect">
            <a:avLst/>
          </a:prstGeom>
          <a:solidFill>
            <a:srgbClr val="333399"/>
          </a:solidFill>
          <a:ln>
            <a:noFill/>
          </a:ln>
          <a:effectLst>
            <a:outerShdw dist="107933" dir="2700000" algn="ctr" rotWithShape="0">
              <a:srgbClr val="808080">
                <a:alpha val="50027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5688013"/>
            <a:ext cx="9144000" cy="358775"/>
          </a:xfrm>
          <a:prstGeom prst="rect">
            <a:avLst/>
          </a:prstGeom>
          <a:solidFill>
            <a:srgbClr val="333399"/>
          </a:solidFill>
          <a:ln>
            <a:noFill/>
          </a:ln>
          <a:effectLst>
            <a:outerShdw dist="107933" dir="2700000" algn="ctr" rotWithShape="0">
              <a:srgbClr val="808080">
                <a:alpha val="50027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79388" y="1628775"/>
            <a:ext cx="900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875"/>
              </a:spcBef>
              <a:buClrTx/>
              <a:buFontTx/>
              <a:buNone/>
            </a:pPr>
            <a:r>
              <a:rPr lang="ru-RU" sz="1400" b="1">
                <a:solidFill>
                  <a:srgbClr val="333399"/>
                </a:solidFill>
              </a:rPr>
              <a:t>2010-11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79388" y="1989138"/>
            <a:ext cx="900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875"/>
              </a:spcBef>
              <a:buClrTx/>
              <a:buFontTx/>
              <a:buNone/>
            </a:pPr>
            <a:r>
              <a:rPr lang="ru-RU" sz="1400" b="1">
                <a:solidFill>
                  <a:srgbClr val="FFFFFF"/>
                </a:solidFill>
              </a:rPr>
              <a:t>2011-12 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187450" y="836613"/>
            <a:ext cx="1439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750"/>
              </a:spcBef>
              <a:buClrTx/>
              <a:buFontTx/>
              <a:buNone/>
            </a:pPr>
            <a:r>
              <a:rPr lang="ru-RU" sz="1200" b="1"/>
              <a:t>-  обязательное введение ФГОС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635375" y="836613"/>
            <a:ext cx="1903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750"/>
              </a:spcBef>
              <a:buClrTx/>
              <a:buFontTx/>
              <a:buNone/>
            </a:pPr>
            <a:r>
              <a:rPr lang="ru-RU" sz="1200" b="1"/>
              <a:t>-  введение ФГОС по мере готовности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403350" y="2060575"/>
            <a:ext cx="360363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8459788" y="765175"/>
            <a:ext cx="360362" cy="5857875"/>
          </a:xfrm>
          <a:prstGeom prst="rect">
            <a:avLst/>
          </a:prstGeom>
          <a:solidFill>
            <a:srgbClr val="DEF1F2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endParaRPr lang="ru-RU" sz="1100" b="1">
              <a:solidFill>
                <a:srgbClr val="33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endParaRPr lang="ru-RU" sz="1100" b="1">
              <a:solidFill>
                <a:srgbClr val="33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</a:t>
            </a:r>
          </a:p>
          <a:p>
            <a:pPr>
              <a:spcBef>
                <a:spcPts val="688"/>
              </a:spcBef>
              <a:buClrTx/>
              <a:buFontTx/>
              <a:buNone/>
            </a:pPr>
            <a:r>
              <a:rPr lang="ru-RU" sz="11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Ь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403350" y="1628775"/>
            <a:ext cx="358775" cy="274638"/>
          </a:xfrm>
          <a:prstGeom prst="rect">
            <a:avLst/>
          </a:prstGeom>
          <a:solidFill>
            <a:srgbClr val="FF0000"/>
          </a:solidFill>
          <a:ln w="9360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0" y="0"/>
            <a:ext cx="9144000" cy="736600"/>
          </a:xfrm>
          <a:prstGeom prst="rect">
            <a:avLst/>
          </a:prstGeom>
          <a:solidFill>
            <a:srgbClr val="003399"/>
          </a:solidFill>
          <a:ln w="9360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FFFFFF"/>
                </a:solidFill>
                <a:ea typeface="Lucida Sans Unicode" charset="0"/>
                <a:cs typeface="Lucida Sans Unicode" charset="0"/>
              </a:rPr>
              <a:t>Введение федерального государственного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FFFFFF"/>
                </a:solidFill>
                <a:ea typeface="Lucida Sans Unicode" charset="0"/>
                <a:cs typeface="Lucida Sans Unicode" charset="0"/>
              </a:rPr>
              <a:t>стандарта общего образования</a:t>
            </a: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179388" y="2349500"/>
            <a:ext cx="835025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>
                <a:solidFill>
                  <a:srgbClr val="333399"/>
                </a:solidFill>
                <a:ea typeface="Lucida Sans Unicode" charset="0"/>
                <a:cs typeface="Lucida Sans Unicode" charset="0"/>
              </a:rPr>
              <a:t>2012-13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179388" y="2708275"/>
            <a:ext cx="900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875"/>
              </a:spcBef>
              <a:buClrTx/>
              <a:buFontTx/>
              <a:buNone/>
            </a:pPr>
            <a:r>
              <a:rPr lang="ru-RU" sz="1400" b="1">
                <a:solidFill>
                  <a:srgbClr val="FFFFFF"/>
                </a:solidFill>
              </a:rPr>
              <a:t>2013-14</a:t>
            </a:r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179388" y="3068638"/>
            <a:ext cx="900112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>
                <a:solidFill>
                  <a:srgbClr val="333399"/>
                </a:solidFill>
                <a:ea typeface="Lucida Sans Unicode" charset="0"/>
                <a:cs typeface="Lucida Sans Unicode" charset="0"/>
              </a:rPr>
              <a:t>2014-15</a:t>
            </a:r>
          </a:p>
        </p:txBody>
      </p:sp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179388" y="3860800"/>
            <a:ext cx="835025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>
                <a:solidFill>
                  <a:srgbClr val="333399"/>
                </a:solidFill>
                <a:ea typeface="Lucida Sans Unicode" charset="0"/>
                <a:cs typeface="Lucida Sans Unicode" charset="0"/>
              </a:rPr>
              <a:t>2016-17</a:t>
            </a:r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179388" y="4581525"/>
            <a:ext cx="835025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>
                <a:solidFill>
                  <a:srgbClr val="333399"/>
                </a:solidFill>
                <a:ea typeface="Lucida Sans Unicode" charset="0"/>
                <a:cs typeface="Lucida Sans Unicode" charset="0"/>
              </a:rPr>
              <a:t>2018-19</a:t>
            </a:r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179388" y="5373688"/>
            <a:ext cx="8350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>
                <a:solidFill>
                  <a:srgbClr val="333399"/>
                </a:solidFill>
                <a:ea typeface="Lucida Sans Unicode" charset="0"/>
                <a:cs typeface="Lucida Sans Unicode" charset="0"/>
              </a:rPr>
              <a:t>2020-21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179388" y="4221163"/>
            <a:ext cx="900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875"/>
              </a:spcBef>
              <a:buClrTx/>
              <a:buFontTx/>
              <a:buNone/>
            </a:pPr>
            <a:r>
              <a:rPr lang="ru-RU" sz="1400" b="1">
                <a:solidFill>
                  <a:srgbClr val="FFFFFF"/>
                </a:solidFill>
              </a:rPr>
              <a:t>2017-18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179388" y="4941888"/>
            <a:ext cx="971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875"/>
              </a:spcBef>
              <a:buClrTx/>
              <a:buFontTx/>
              <a:buNone/>
            </a:pPr>
            <a:r>
              <a:rPr lang="ru-RU" sz="1400" b="1">
                <a:solidFill>
                  <a:srgbClr val="FFFFFF"/>
                </a:solidFill>
              </a:rPr>
              <a:t>2019-20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179388" y="5734050"/>
            <a:ext cx="900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875"/>
              </a:spcBef>
              <a:buClrTx/>
              <a:buFontTx/>
              <a:buNone/>
            </a:pPr>
            <a:r>
              <a:rPr lang="ru-RU" sz="1400" b="1">
                <a:solidFill>
                  <a:srgbClr val="FFFFFF"/>
                </a:solidFill>
              </a:rPr>
              <a:t>2021-22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179388" y="3429000"/>
            <a:ext cx="900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875"/>
              </a:spcBef>
              <a:buClrTx/>
              <a:buFontTx/>
              <a:buNone/>
            </a:pPr>
            <a:r>
              <a:rPr lang="ru-RU" sz="1400" b="1">
                <a:solidFill>
                  <a:srgbClr val="FFFFFF"/>
                </a:solidFill>
              </a:rPr>
              <a:t>2015-16</a:t>
            </a: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1403350" y="3500438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8219" name="Text Box 27"/>
          <p:cNvSpPr txBox="1">
            <a:spLocks noChangeArrowheads="1"/>
          </p:cNvSpPr>
          <p:nvPr/>
        </p:nvSpPr>
        <p:spPr bwMode="auto">
          <a:xfrm>
            <a:off x="1403350" y="3860800"/>
            <a:ext cx="360363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1403350" y="4221163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1403350" y="4581525"/>
            <a:ext cx="360363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1403350" y="4941888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1403350" y="5373688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8224" name="Text Box 32"/>
          <p:cNvSpPr txBox="1">
            <a:spLocks noChangeArrowheads="1"/>
          </p:cNvSpPr>
          <p:nvPr/>
        </p:nvSpPr>
        <p:spPr bwMode="auto">
          <a:xfrm>
            <a:off x="1403350" y="5734050"/>
            <a:ext cx="360363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1403350" y="3141663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1403350" y="2420938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1403350" y="2781300"/>
            <a:ext cx="360363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</a:p>
        </p:txBody>
      </p:sp>
      <p:sp>
        <p:nvSpPr>
          <p:cNvPr id="8228" name="Text Box 36"/>
          <p:cNvSpPr txBox="1">
            <a:spLocks noChangeArrowheads="1"/>
          </p:cNvSpPr>
          <p:nvPr/>
        </p:nvSpPr>
        <p:spPr bwMode="auto">
          <a:xfrm>
            <a:off x="1835150" y="2060575"/>
            <a:ext cx="358775" cy="274638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8229" name="Text Box 37"/>
          <p:cNvSpPr txBox="1">
            <a:spLocks noChangeArrowheads="1"/>
          </p:cNvSpPr>
          <p:nvPr/>
        </p:nvSpPr>
        <p:spPr bwMode="auto">
          <a:xfrm>
            <a:off x="1835150" y="2420938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8230" name="Text Box 38"/>
          <p:cNvSpPr txBox="1">
            <a:spLocks noChangeArrowheads="1"/>
          </p:cNvSpPr>
          <p:nvPr/>
        </p:nvSpPr>
        <p:spPr bwMode="auto">
          <a:xfrm>
            <a:off x="2195513" y="2420938"/>
            <a:ext cx="360362" cy="274637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8231" name="Text Box 39"/>
          <p:cNvSpPr txBox="1">
            <a:spLocks noChangeArrowheads="1"/>
          </p:cNvSpPr>
          <p:nvPr/>
        </p:nvSpPr>
        <p:spPr bwMode="auto">
          <a:xfrm>
            <a:off x="2627313" y="2420938"/>
            <a:ext cx="360362" cy="274637"/>
          </a:xfrm>
          <a:prstGeom prst="rect">
            <a:avLst/>
          </a:prstGeom>
          <a:solidFill>
            <a:srgbClr val="FF0000"/>
          </a:solidFill>
          <a:ln w="9360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8232" name="Text Box 40"/>
          <p:cNvSpPr txBox="1">
            <a:spLocks noChangeArrowheads="1"/>
          </p:cNvSpPr>
          <p:nvPr/>
        </p:nvSpPr>
        <p:spPr bwMode="auto">
          <a:xfrm>
            <a:off x="1835150" y="2781300"/>
            <a:ext cx="360363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8233" name="Text Box 41"/>
          <p:cNvSpPr txBox="1">
            <a:spLocks noChangeArrowheads="1"/>
          </p:cNvSpPr>
          <p:nvPr/>
        </p:nvSpPr>
        <p:spPr bwMode="auto">
          <a:xfrm>
            <a:off x="2266950" y="2781300"/>
            <a:ext cx="358775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8234" name="Text Box 42"/>
          <p:cNvSpPr txBox="1">
            <a:spLocks noChangeArrowheads="1"/>
          </p:cNvSpPr>
          <p:nvPr/>
        </p:nvSpPr>
        <p:spPr bwMode="auto">
          <a:xfrm>
            <a:off x="2700338" y="2781300"/>
            <a:ext cx="360362" cy="274638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8235" name="Text Box 43"/>
          <p:cNvSpPr txBox="1">
            <a:spLocks noChangeArrowheads="1"/>
          </p:cNvSpPr>
          <p:nvPr/>
        </p:nvSpPr>
        <p:spPr bwMode="auto">
          <a:xfrm>
            <a:off x="684213" y="908050"/>
            <a:ext cx="360362" cy="238125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3059113" y="908050"/>
            <a:ext cx="360362" cy="238125"/>
          </a:xfrm>
          <a:prstGeom prst="rect">
            <a:avLst/>
          </a:prstGeom>
          <a:solidFill>
            <a:srgbClr val="FF0000"/>
          </a:solidFill>
          <a:ln w="9360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37" name="Text Box 45"/>
          <p:cNvSpPr txBox="1">
            <a:spLocks noChangeArrowheads="1"/>
          </p:cNvSpPr>
          <p:nvPr/>
        </p:nvSpPr>
        <p:spPr bwMode="auto">
          <a:xfrm>
            <a:off x="3132138" y="2781300"/>
            <a:ext cx="361950" cy="274638"/>
          </a:xfrm>
          <a:prstGeom prst="rect">
            <a:avLst/>
          </a:prstGeom>
          <a:solidFill>
            <a:srgbClr val="FF0000"/>
          </a:solidFill>
          <a:ln w="9360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8238" name="Text Box 46"/>
          <p:cNvSpPr txBox="1">
            <a:spLocks noChangeArrowheads="1"/>
          </p:cNvSpPr>
          <p:nvPr/>
        </p:nvSpPr>
        <p:spPr bwMode="auto">
          <a:xfrm>
            <a:off x="3563938" y="2781300"/>
            <a:ext cx="360362" cy="274638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  <p:sp>
        <p:nvSpPr>
          <p:cNvPr id="8239" name="Text Box 47"/>
          <p:cNvSpPr txBox="1">
            <a:spLocks noChangeArrowheads="1"/>
          </p:cNvSpPr>
          <p:nvPr/>
        </p:nvSpPr>
        <p:spPr bwMode="auto">
          <a:xfrm>
            <a:off x="3995738" y="2781300"/>
            <a:ext cx="360362" cy="274638"/>
          </a:xfrm>
          <a:prstGeom prst="rect">
            <a:avLst/>
          </a:prstGeom>
          <a:solidFill>
            <a:srgbClr val="FF0000"/>
          </a:solidFill>
          <a:ln w="9360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10</a:t>
            </a:r>
          </a:p>
        </p:txBody>
      </p:sp>
      <p:sp>
        <p:nvSpPr>
          <p:cNvPr id="8240" name="Text Box 48"/>
          <p:cNvSpPr txBox="1">
            <a:spLocks noChangeArrowheads="1"/>
          </p:cNvSpPr>
          <p:nvPr/>
        </p:nvSpPr>
        <p:spPr bwMode="auto">
          <a:xfrm>
            <a:off x="1835150" y="3141663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8241" name="Text Box 49"/>
          <p:cNvSpPr txBox="1">
            <a:spLocks noChangeArrowheads="1"/>
          </p:cNvSpPr>
          <p:nvPr/>
        </p:nvSpPr>
        <p:spPr bwMode="auto">
          <a:xfrm>
            <a:off x="2266950" y="3141663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8242" name="Text Box 50"/>
          <p:cNvSpPr txBox="1">
            <a:spLocks noChangeArrowheads="1"/>
          </p:cNvSpPr>
          <p:nvPr/>
        </p:nvSpPr>
        <p:spPr bwMode="auto">
          <a:xfrm>
            <a:off x="2700338" y="3141663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8243" name="Text Box 51"/>
          <p:cNvSpPr txBox="1">
            <a:spLocks noChangeArrowheads="1"/>
          </p:cNvSpPr>
          <p:nvPr/>
        </p:nvSpPr>
        <p:spPr bwMode="auto">
          <a:xfrm>
            <a:off x="3132138" y="3141663"/>
            <a:ext cx="361950" cy="274637"/>
          </a:xfrm>
          <a:prstGeom prst="rect">
            <a:avLst/>
          </a:prstGeom>
          <a:solidFill>
            <a:srgbClr val="FF0000"/>
          </a:solidFill>
          <a:ln w="9360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8244" name="Text Box 52"/>
          <p:cNvSpPr txBox="1">
            <a:spLocks noChangeArrowheads="1"/>
          </p:cNvSpPr>
          <p:nvPr/>
        </p:nvSpPr>
        <p:spPr bwMode="auto">
          <a:xfrm>
            <a:off x="3563938" y="3141663"/>
            <a:ext cx="361950" cy="274637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  <p:sp>
        <p:nvSpPr>
          <p:cNvPr id="8245" name="Text Box 53"/>
          <p:cNvSpPr txBox="1">
            <a:spLocks noChangeArrowheads="1"/>
          </p:cNvSpPr>
          <p:nvPr/>
        </p:nvSpPr>
        <p:spPr bwMode="auto">
          <a:xfrm>
            <a:off x="3995738" y="3141663"/>
            <a:ext cx="361950" cy="274637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7</a:t>
            </a:r>
          </a:p>
        </p:txBody>
      </p:sp>
      <p:sp>
        <p:nvSpPr>
          <p:cNvPr id="8246" name="Text Box 54"/>
          <p:cNvSpPr txBox="1">
            <a:spLocks noChangeArrowheads="1"/>
          </p:cNvSpPr>
          <p:nvPr/>
        </p:nvSpPr>
        <p:spPr bwMode="auto">
          <a:xfrm>
            <a:off x="4427538" y="3141663"/>
            <a:ext cx="358775" cy="274637"/>
          </a:xfrm>
          <a:prstGeom prst="rect">
            <a:avLst/>
          </a:prstGeom>
          <a:solidFill>
            <a:srgbClr val="FF0000"/>
          </a:solidFill>
          <a:ln w="9360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10</a:t>
            </a:r>
          </a:p>
        </p:txBody>
      </p:sp>
      <p:sp>
        <p:nvSpPr>
          <p:cNvPr id="8247" name="Text Box 55"/>
          <p:cNvSpPr txBox="1">
            <a:spLocks noChangeArrowheads="1"/>
          </p:cNvSpPr>
          <p:nvPr/>
        </p:nvSpPr>
        <p:spPr bwMode="auto">
          <a:xfrm>
            <a:off x="4859338" y="3141663"/>
            <a:ext cx="361950" cy="274637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</a:p>
        </p:txBody>
      </p:sp>
      <p:sp>
        <p:nvSpPr>
          <p:cNvPr id="8248" name="Text Box 56"/>
          <p:cNvSpPr txBox="1">
            <a:spLocks noChangeArrowheads="1"/>
          </p:cNvSpPr>
          <p:nvPr/>
        </p:nvSpPr>
        <p:spPr bwMode="auto">
          <a:xfrm>
            <a:off x="1835150" y="3500438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8249" name="Text Box 57"/>
          <p:cNvSpPr txBox="1">
            <a:spLocks noChangeArrowheads="1"/>
          </p:cNvSpPr>
          <p:nvPr/>
        </p:nvSpPr>
        <p:spPr bwMode="auto">
          <a:xfrm>
            <a:off x="2266950" y="3500438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8250" name="Text Box 58"/>
          <p:cNvSpPr txBox="1">
            <a:spLocks noChangeArrowheads="1"/>
          </p:cNvSpPr>
          <p:nvPr/>
        </p:nvSpPr>
        <p:spPr bwMode="auto">
          <a:xfrm>
            <a:off x="2700338" y="3500438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8251" name="Text Box 59"/>
          <p:cNvSpPr txBox="1">
            <a:spLocks noChangeArrowheads="1"/>
          </p:cNvSpPr>
          <p:nvPr/>
        </p:nvSpPr>
        <p:spPr bwMode="auto">
          <a:xfrm>
            <a:off x="3132138" y="3500438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8252" name="Text Box 60"/>
          <p:cNvSpPr txBox="1">
            <a:spLocks noChangeArrowheads="1"/>
          </p:cNvSpPr>
          <p:nvPr/>
        </p:nvSpPr>
        <p:spPr bwMode="auto">
          <a:xfrm>
            <a:off x="3563938" y="3500438"/>
            <a:ext cx="361950" cy="274637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</p:txBody>
      </p:sp>
      <p:sp>
        <p:nvSpPr>
          <p:cNvPr id="8253" name="Text Box 61"/>
          <p:cNvSpPr txBox="1">
            <a:spLocks noChangeArrowheads="1"/>
          </p:cNvSpPr>
          <p:nvPr/>
        </p:nvSpPr>
        <p:spPr bwMode="auto">
          <a:xfrm>
            <a:off x="3995738" y="3500438"/>
            <a:ext cx="361950" cy="274637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7</a:t>
            </a:r>
          </a:p>
        </p:txBody>
      </p:sp>
      <p:sp>
        <p:nvSpPr>
          <p:cNvPr id="8254" name="Text Box 62"/>
          <p:cNvSpPr txBox="1">
            <a:spLocks noChangeArrowheads="1"/>
          </p:cNvSpPr>
          <p:nvPr/>
        </p:nvSpPr>
        <p:spPr bwMode="auto">
          <a:xfrm>
            <a:off x="4427538" y="3500438"/>
            <a:ext cx="361950" cy="274637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</a:p>
        </p:txBody>
      </p:sp>
      <p:sp>
        <p:nvSpPr>
          <p:cNvPr id="8255" name="Text Box 63"/>
          <p:cNvSpPr txBox="1">
            <a:spLocks noChangeArrowheads="1"/>
          </p:cNvSpPr>
          <p:nvPr/>
        </p:nvSpPr>
        <p:spPr bwMode="auto">
          <a:xfrm>
            <a:off x="4859338" y="3500438"/>
            <a:ext cx="361950" cy="274637"/>
          </a:xfrm>
          <a:prstGeom prst="rect">
            <a:avLst/>
          </a:prstGeom>
          <a:solidFill>
            <a:srgbClr val="FF0000"/>
          </a:solidFill>
          <a:ln w="9360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10</a:t>
            </a:r>
          </a:p>
        </p:txBody>
      </p:sp>
      <p:sp>
        <p:nvSpPr>
          <p:cNvPr id="8256" name="Text Box 64"/>
          <p:cNvSpPr txBox="1">
            <a:spLocks noChangeArrowheads="1"/>
          </p:cNvSpPr>
          <p:nvPr/>
        </p:nvSpPr>
        <p:spPr bwMode="auto">
          <a:xfrm>
            <a:off x="5357813" y="3500438"/>
            <a:ext cx="361950" cy="274637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</a:p>
        </p:txBody>
      </p:sp>
      <p:sp>
        <p:nvSpPr>
          <p:cNvPr id="8257" name="Text Box 65"/>
          <p:cNvSpPr txBox="1">
            <a:spLocks noChangeArrowheads="1"/>
          </p:cNvSpPr>
          <p:nvPr/>
        </p:nvSpPr>
        <p:spPr bwMode="auto">
          <a:xfrm>
            <a:off x="1835150" y="3860800"/>
            <a:ext cx="360363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8258" name="Text Box 66"/>
          <p:cNvSpPr txBox="1">
            <a:spLocks noChangeArrowheads="1"/>
          </p:cNvSpPr>
          <p:nvPr/>
        </p:nvSpPr>
        <p:spPr bwMode="auto">
          <a:xfrm>
            <a:off x="2266950" y="3860800"/>
            <a:ext cx="360363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8259" name="Text Box 67"/>
          <p:cNvSpPr txBox="1">
            <a:spLocks noChangeArrowheads="1"/>
          </p:cNvSpPr>
          <p:nvPr/>
        </p:nvSpPr>
        <p:spPr bwMode="auto">
          <a:xfrm>
            <a:off x="2700338" y="3860800"/>
            <a:ext cx="360362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8260" name="Text Box 68"/>
          <p:cNvSpPr txBox="1">
            <a:spLocks noChangeArrowheads="1"/>
          </p:cNvSpPr>
          <p:nvPr/>
        </p:nvSpPr>
        <p:spPr bwMode="auto">
          <a:xfrm>
            <a:off x="3132138" y="3860800"/>
            <a:ext cx="360362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8261" name="Text Box 69"/>
          <p:cNvSpPr txBox="1">
            <a:spLocks noChangeArrowheads="1"/>
          </p:cNvSpPr>
          <p:nvPr/>
        </p:nvSpPr>
        <p:spPr bwMode="auto">
          <a:xfrm>
            <a:off x="3563938" y="3860800"/>
            <a:ext cx="360362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6</a:t>
            </a:r>
          </a:p>
        </p:txBody>
      </p:sp>
      <p:sp>
        <p:nvSpPr>
          <p:cNvPr id="8262" name="Text Box 70"/>
          <p:cNvSpPr txBox="1">
            <a:spLocks noChangeArrowheads="1"/>
          </p:cNvSpPr>
          <p:nvPr/>
        </p:nvSpPr>
        <p:spPr bwMode="auto">
          <a:xfrm>
            <a:off x="3995738" y="3860800"/>
            <a:ext cx="361950" cy="274638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7</a:t>
            </a:r>
          </a:p>
        </p:txBody>
      </p:sp>
      <p:sp>
        <p:nvSpPr>
          <p:cNvPr id="8263" name="Text Box 71"/>
          <p:cNvSpPr txBox="1">
            <a:spLocks noChangeArrowheads="1"/>
          </p:cNvSpPr>
          <p:nvPr/>
        </p:nvSpPr>
        <p:spPr bwMode="auto">
          <a:xfrm>
            <a:off x="4427538" y="3860800"/>
            <a:ext cx="361950" cy="274638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</a:p>
        </p:txBody>
      </p:sp>
      <p:sp>
        <p:nvSpPr>
          <p:cNvPr id="8264" name="Text Box 72"/>
          <p:cNvSpPr txBox="1">
            <a:spLocks noChangeArrowheads="1"/>
          </p:cNvSpPr>
          <p:nvPr/>
        </p:nvSpPr>
        <p:spPr bwMode="auto">
          <a:xfrm>
            <a:off x="4859338" y="3860800"/>
            <a:ext cx="361950" cy="274638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9</a:t>
            </a:r>
          </a:p>
        </p:txBody>
      </p:sp>
      <p:sp>
        <p:nvSpPr>
          <p:cNvPr id="8265" name="Text Box 73"/>
          <p:cNvSpPr txBox="1">
            <a:spLocks noChangeArrowheads="1"/>
          </p:cNvSpPr>
          <p:nvPr/>
        </p:nvSpPr>
        <p:spPr bwMode="auto">
          <a:xfrm>
            <a:off x="5364163" y="3860800"/>
            <a:ext cx="361950" cy="274638"/>
          </a:xfrm>
          <a:prstGeom prst="rect">
            <a:avLst/>
          </a:prstGeom>
          <a:solidFill>
            <a:srgbClr val="FF0000"/>
          </a:solidFill>
          <a:ln w="9360">
            <a:solidFill>
              <a:srgbClr val="0099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10</a:t>
            </a:r>
          </a:p>
        </p:txBody>
      </p:sp>
      <p:sp>
        <p:nvSpPr>
          <p:cNvPr id="8266" name="Text Box 74"/>
          <p:cNvSpPr txBox="1">
            <a:spLocks noChangeArrowheads="1"/>
          </p:cNvSpPr>
          <p:nvPr/>
        </p:nvSpPr>
        <p:spPr bwMode="auto">
          <a:xfrm>
            <a:off x="5857875" y="3857625"/>
            <a:ext cx="361950" cy="274638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</a:p>
        </p:txBody>
      </p:sp>
      <p:sp>
        <p:nvSpPr>
          <p:cNvPr id="8267" name="Text Box 75"/>
          <p:cNvSpPr txBox="1">
            <a:spLocks noChangeArrowheads="1"/>
          </p:cNvSpPr>
          <p:nvPr/>
        </p:nvSpPr>
        <p:spPr bwMode="auto">
          <a:xfrm>
            <a:off x="1835150" y="4221163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8268" name="Text Box 76"/>
          <p:cNvSpPr txBox="1">
            <a:spLocks noChangeArrowheads="1"/>
          </p:cNvSpPr>
          <p:nvPr/>
        </p:nvSpPr>
        <p:spPr bwMode="auto">
          <a:xfrm>
            <a:off x="2266950" y="4221163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8269" name="Text Box 77"/>
          <p:cNvSpPr txBox="1">
            <a:spLocks noChangeArrowheads="1"/>
          </p:cNvSpPr>
          <p:nvPr/>
        </p:nvSpPr>
        <p:spPr bwMode="auto">
          <a:xfrm>
            <a:off x="2700338" y="4221163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8270" name="Text Box 78"/>
          <p:cNvSpPr txBox="1">
            <a:spLocks noChangeArrowheads="1"/>
          </p:cNvSpPr>
          <p:nvPr/>
        </p:nvSpPr>
        <p:spPr bwMode="auto">
          <a:xfrm>
            <a:off x="3132138" y="4221163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8271" name="Text Box 79"/>
          <p:cNvSpPr txBox="1">
            <a:spLocks noChangeArrowheads="1"/>
          </p:cNvSpPr>
          <p:nvPr/>
        </p:nvSpPr>
        <p:spPr bwMode="auto">
          <a:xfrm>
            <a:off x="3563938" y="4221163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6</a:t>
            </a:r>
          </a:p>
        </p:txBody>
      </p:sp>
      <p:sp>
        <p:nvSpPr>
          <p:cNvPr id="8272" name="Text Box 80"/>
          <p:cNvSpPr txBox="1">
            <a:spLocks noChangeArrowheads="1"/>
          </p:cNvSpPr>
          <p:nvPr/>
        </p:nvSpPr>
        <p:spPr bwMode="auto">
          <a:xfrm>
            <a:off x="3995738" y="4221163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7</a:t>
            </a:r>
          </a:p>
        </p:txBody>
      </p:sp>
      <p:sp>
        <p:nvSpPr>
          <p:cNvPr id="8273" name="Text Box 81"/>
          <p:cNvSpPr txBox="1">
            <a:spLocks noChangeArrowheads="1"/>
          </p:cNvSpPr>
          <p:nvPr/>
        </p:nvSpPr>
        <p:spPr bwMode="auto">
          <a:xfrm>
            <a:off x="1835150" y="4581525"/>
            <a:ext cx="360363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8274" name="Text Box 82"/>
          <p:cNvSpPr txBox="1">
            <a:spLocks noChangeArrowheads="1"/>
          </p:cNvSpPr>
          <p:nvPr/>
        </p:nvSpPr>
        <p:spPr bwMode="auto">
          <a:xfrm>
            <a:off x="2266950" y="4581525"/>
            <a:ext cx="360363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8275" name="Text Box 83"/>
          <p:cNvSpPr txBox="1">
            <a:spLocks noChangeArrowheads="1"/>
          </p:cNvSpPr>
          <p:nvPr/>
        </p:nvSpPr>
        <p:spPr bwMode="auto">
          <a:xfrm>
            <a:off x="2700338" y="4581525"/>
            <a:ext cx="360362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8276" name="Text Box 84"/>
          <p:cNvSpPr txBox="1">
            <a:spLocks noChangeArrowheads="1"/>
          </p:cNvSpPr>
          <p:nvPr/>
        </p:nvSpPr>
        <p:spPr bwMode="auto">
          <a:xfrm>
            <a:off x="3132138" y="4581525"/>
            <a:ext cx="360362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8277" name="Text Box 85"/>
          <p:cNvSpPr txBox="1">
            <a:spLocks noChangeArrowheads="1"/>
          </p:cNvSpPr>
          <p:nvPr/>
        </p:nvSpPr>
        <p:spPr bwMode="auto">
          <a:xfrm>
            <a:off x="3563938" y="4581525"/>
            <a:ext cx="360362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6</a:t>
            </a:r>
          </a:p>
        </p:txBody>
      </p:sp>
      <p:sp>
        <p:nvSpPr>
          <p:cNvPr id="8278" name="Text Box 86"/>
          <p:cNvSpPr txBox="1">
            <a:spLocks noChangeArrowheads="1"/>
          </p:cNvSpPr>
          <p:nvPr/>
        </p:nvSpPr>
        <p:spPr bwMode="auto">
          <a:xfrm>
            <a:off x="3995738" y="4581525"/>
            <a:ext cx="360362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7</a:t>
            </a:r>
          </a:p>
        </p:txBody>
      </p:sp>
      <p:sp>
        <p:nvSpPr>
          <p:cNvPr id="8279" name="Text Box 87"/>
          <p:cNvSpPr txBox="1">
            <a:spLocks noChangeArrowheads="1"/>
          </p:cNvSpPr>
          <p:nvPr/>
        </p:nvSpPr>
        <p:spPr bwMode="auto">
          <a:xfrm>
            <a:off x="4427538" y="4581525"/>
            <a:ext cx="360362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8</a:t>
            </a:r>
          </a:p>
        </p:txBody>
      </p:sp>
      <p:sp>
        <p:nvSpPr>
          <p:cNvPr id="8280" name="Text Box 88"/>
          <p:cNvSpPr txBox="1">
            <a:spLocks noChangeArrowheads="1"/>
          </p:cNvSpPr>
          <p:nvPr/>
        </p:nvSpPr>
        <p:spPr bwMode="auto">
          <a:xfrm>
            <a:off x="1835150" y="4941888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8281" name="Text Box 89"/>
          <p:cNvSpPr txBox="1">
            <a:spLocks noChangeArrowheads="1"/>
          </p:cNvSpPr>
          <p:nvPr/>
        </p:nvSpPr>
        <p:spPr bwMode="auto">
          <a:xfrm>
            <a:off x="2266950" y="4941888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8282" name="Text Box 90"/>
          <p:cNvSpPr txBox="1">
            <a:spLocks noChangeArrowheads="1"/>
          </p:cNvSpPr>
          <p:nvPr/>
        </p:nvSpPr>
        <p:spPr bwMode="auto">
          <a:xfrm>
            <a:off x="2700338" y="4941888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8283" name="Text Box 91"/>
          <p:cNvSpPr txBox="1">
            <a:spLocks noChangeArrowheads="1"/>
          </p:cNvSpPr>
          <p:nvPr/>
        </p:nvSpPr>
        <p:spPr bwMode="auto">
          <a:xfrm>
            <a:off x="3132138" y="4941888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8284" name="Text Box 92"/>
          <p:cNvSpPr txBox="1">
            <a:spLocks noChangeArrowheads="1"/>
          </p:cNvSpPr>
          <p:nvPr/>
        </p:nvSpPr>
        <p:spPr bwMode="auto">
          <a:xfrm>
            <a:off x="3563938" y="4941888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6</a:t>
            </a:r>
          </a:p>
        </p:txBody>
      </p:sp>
      <p:sp>
        <p:nvSpPr>
          <p:cNvPr id="8285" name="Text Box 93"/>
          <p:cNvSpPr txBox="1">
            <a:spLocks noChangeArrowheads="1"/>
          </p:cNvSpPr>
          <p:nvPr/>
        </p:nvSpPr>
        <p:spPr bwMode="auto">
          <a:xfrm>
            <a:off x="3995738" y="4941888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7</a:t>
            </a:r>
          </a:p>
        </p:txBody>
      </p:sp>
      <p:sp>
        <p:nvSpPr>
          <p:cNvPr id="8286" name="Text Box 94"/>
          <p:cNvSpPr txBox="1">
            <a:spLocks noChangeArrowheads="1"/>
          </p:cNvSpPr>
          <p:nvPr/>
        </p:nvSpPr>
        <p:spPr bwMode="auto">
          <a:xfrm>
            <a:off x="4427538" y="4941888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8</a:t>
            </a:r>
          </a:p>
        </p:txBody>
      </p:sp>
      <p:sp>
        <p:nvSpPr>
          <p:cNvPr id="8287" name="Text Box 95"/>
          <p:cNvSpPr txBox="1">
            <a:spLocks noChangeArrowheads="1"/>
          </p:cNvSpPr>
          <p:nvPr/>
        </p:nvSpPr>
        <p:spPr bwMode="auto">
          <a:xfrm>
            <a:off x="4859338" y="4941888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</a:p>
        </p:txBody>
      </p:sp>
      <p:sp>
        <p:nvSpPr>
          <p:cNvPr id="8288" name="Text Box 96"/>
          <p:cNvSpPr txBox="1">
            <a:spLocks noChangeArrowheads="1"/>
          </p:cNvSpPr>
          <p:nvPr/>
        </p:nvSpPr>
        <p:spPr bwMode="auto">
          <a:xfrm>
            <a:off x="1835150" y="5373688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8289" name="Text Box 97"/>
          <p:cNvSpPr txBox="1">
            <a:spLocks noChangeArrowheads="1"/>
          </p:cNvSpPr>
          <p:nvPr/>
        </p:nvSpPr>
        <p:spPr bwMode="auto">
          <a:xfrm>
            <a:off x="2266950" y="5373688"/>
            <a:ext cx="360363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8290" name="Text Box 98"/>
          <p:cNvSpPr txBox="1">
            <a:spLocks noChangeArrowheads="1"/>
          </p:cNvSpPr>
          <p:nvPr/>
        </p:nvSpPr>
        <p:spPr bwMode="auto">
          <a:xfrm>
            <a:off x="2700338" y="5373688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8291" name="Text Box 99"/>
          <p:cNvSpPr txBox="1">
            <a:spLocks noChangeArrowheads="1"/>
          </p:cNvSpPr>
          <p:nvPr/>
        </p:nvSpPr>
        <p:spPr bwMode="auto">
          <a:xfrm>
            <a:off x="3132138" y="5373688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8292" name="Text Box 100"/>
          <p:cNvSpPr txBox="1">
            <a:spLocks noChangeArrowheads="1"/>
          </p:cNvSpPr>
          <p:nvPr/>
        </p:nvSpPr>
        <p:spPr bwMode="auto">
          <a:xfrm>
            <a:off x="3563938" y="5373688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6</a:t>
            </a:r>
          </a:p>
        </p:txBody>
      </p:sp>
      <p:sp>
        <p:nvSpPr>
          <p:cNvPr id="8293" name="Text Box 101"/>
          <p:cNvSpPr txBox="1">
            <a:spLocks noChangeArrowheads="1"/>
          </p:cNvSpPr>
          <p:nvPr/>
        </p:nvSpPr>
        <p:spPr bwMode="auto">
          <a:xfrm>
            <a:off x="3995738" y="5373688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7</a:t>
            </a:r>
          </a:p>
        </p:txBody>
      </p:sp>
      <p:sp>
        <p:nvSpPr>
          <p:cNvPr id="8294" name="Text Box 102"/>
          <p:cNvSpPr txBox="1">
            <a:spLocks noChangeArrowheads="1"/>
          </p:cNvSpPr>
          <p:nvPr/>
        </p:nvSpPr>
        <p:spPr bwMode="auto">
          <a:xfrm>
            <a:off x="4427538" y="5373688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8</a:t>
            </a:r>
          </a:p>
        </p:txBody>
      </p:sp>
      <p:sp>
        <p:nvSpPr>
          <p:cNvPr id="8295" name="Text Box 103"/>
          <p:cNvSpPr txBox="1">
            <a:spLocks noChangeArrowheads="1"/>
          </p:cNvSpPr>
          <p:nvPr/>
        </p:nvSpPr>
        <p:spPr bwMode="auto">
          <a:xfrm>
            <a:off x="4859338" y="5373688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</a:p>
        </p:txBody>
      </p:sp>
      <p:sp>
        <p:nvSpPr>
          <p:cNvPr id="8296" name="Text Box 104"/>
          <p:cNvSpPr txBox="1">
            <a:spLocks noChangeArrowheads="1"/>
          </p:cNvSpPr>
          <p:nvPr/>
        </p:nvSpPr>
        <p:spPr bwMode="auto">
          <a:xfrm>
            <a:off x="5364163" y="5373688"/>
            <a:ext cx="360362" cy="274637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10</a:t>
            </a:r>
          </a:p>
        </p:txBody>
      </p:sp>
      <p:sp>
        <p:nvSpPr>
          <p:cNvPr id="8297" name="Text Box 105"/>
          <p:cNvSpPr txBox="1">
            <a:spLocks noChangeArrowheads="1"/>
          </p:cNvSpPr>
          <p:nvPr/>
        </p:nvSpPr>
        <p:spPr bwMode="auto">
          <a:xfrm>
            <a:off x="1835150" y="5734050"/>
            <a:ext cx="360363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</a:p>
        </p:txBody>
      </p:sp>
      <p:sp>
        <p:nvSpPr>
          <p:cNvPr id="8298" name="Text Box 106"/>
          <p:cNvSpPr txBox="1">
            <a:spLocks noChangeArrowheads="1"/>
          </p:cNvSpPr>
          <p:nvPr/>
        </p:nvSpPr>
        <p:spPr bwMode="auto">
          <a:xfrm>
            <a:off x="2266950" y="5734050"/>
            <a:ext cx="360363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3</a:t>
            </a:r>
          </a:p>
        </p:txBody>
      </p:sp>
      <p:sp>
        <p:nvSpPr>
          <p:cNvPr id="8299" name="Text Box 107"/>
          <p:cNvSpPr txBox="1">
            <a:spLocks noChangeArrowheads="1"/>
          </p:cNvSpPr>
          <p:nvPr/>
        </p:nvSpPr>
        <p:spPr bwMode="auto">
          <a:xfrm>
            <a:off x="3995738" y="5734050"/>
            <a:ext cx="360362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7</a:t>
            </a:r>
          </a:p>
        </p:txBody>
      </p:sp>
      <p:sp>
        <p:nvSpPr>
          <p:cNvPr id="8300" name="Text Box 108"/>
          <p:cNvSpPr txBox="1">
            <a:spLocks noChangeArrowheads="1"/>
          </p:cNvSpPr>
          <p:nvPr/>
        </p:nvSpPr>
        <p:spPr bwMode="auto">
          <a:xfrm>
            <a:off x="3563938" y="5734050"/>
            <a:ext cx="360362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6</a:t>
            </a:r>
          </a:p>
        </p:txBody>
      </p:sp>
      <p:sp>
        <p:nvSpPr>
          <p:cNvPr id="8301" name="Text Box 109"/>
          <p:cNvSpPr txBox="1">
            <a:spLocks noChangeArrowheads="1"/>
          </p:cNvSpPr>
          <p:nvPr/>
        </p:nvSpPr>
        <p:spPr bwMode="auto">
          <a:xfrm>
            <a:off x="4427538" y="5734050"/>
            <a:ext cx="360362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8</a:t>
            </a:r>
          </a:p>
        </p:txBody>
      </p:sp>
      <p:sp>
        <p:nvSpPr>
          <p:cNvPr id="8302" name="Text Box 110"/>
          <p:cNvSpPr txBox="1">
            <a:spLocks noChangeArrowheads="1"/>
          </p:cNvSpPr>
          <p:nvPr/>
        </p:nvSpPr>
        <p:spPr bwMode="auto">
          <a:xfrm>
            <a:off x="3132138" y="5734050"/>
            <a:ext cx="360362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8303" name="Text Box 111"/>
          <p:cNvSpPr txBox="1">
            <a:spLocks noChangeArrowheads="1"/>
          </p:cNvSpPr>
          <p:nvPr/>
        </p:nvSpPr>
        <p:spPr bwMode="auto">
          <a:xfrm>
            <a:off x="2700338" y="5734050"/>
            <a:ext cx="360362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8304" name="Text Box 112"/>
          <p:cNvSpPr txBox="1">
            <a:spLocks noChangeArrowheads="1"/>
          </p:cNvSpPr>
          <p:nvPr/>
        </p:nvSpPr>
        <p:spPr bwMode="auto">
          <a:xfrm>
            <a:off x="4859338" y="5734050"/>
            <a:ext cx="360362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</a:p>
        </p:txBody>
      </p:sp>
      <p:sp>
        <p:nvSpPr>
          <p:cNvPr id="8305" name="Text Box 113"/>
          <p:cNvSpPr txBox="1">
            <a:spLocks noChangeArrowheads="1"/>
          </p:cNvSpPr>
          <p:nvPr/>
        </p:nvSpPr>
        <p:spPr bwMode="auto">
          <a:xfrm>
            <a:off x="5867400" y="5734050"/>
            <a:ext cx="360363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11</a:t>
            </a:r>
          </a:p>
        </p:txBody>
      </p:sp>
      <p:sp>
        <p:nvSpPr>
          <p:cNvPr id="8306" name="Text Box 114"/>
          <p:cNvSpPr txBox="1">
            <a:spLocks noChangeArrowheads="1"/>
          </p:cNvSpPr>
          <p:nvPr/>
        </p:nvSpPr>
        <p:spPr bwMode="auto">
          <a:xfrm>
            <a:off x="5364163" y="5734050"/>
            <a:ext cx="360362" cy="274638"/>
          </a:xfrm>
          <a:prstGeom prst="rect">
            <a:avLst/>
          </a:prstGeom>
          <a:solidFill>
            <a:srgbClr val="00FF00"/>
          </a:solidFill>
          <a:ln w="936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FFFFFF"/>
                  </a:outerShdw>
                </a:effectLst>
              </a:rPr>
              <a:t>10</a:t>
            </a:r>
          </a:p>
        </p:txBody>
      </p:sp>
      <p:sp>
        <p:nvSpPr>
          <p:cNvPr id="8307" name="Text Box 115"/>
          <p:cNvSpPr txBox="1">
            <a:spLocks noChangeArrowheads="1"/>
          </p:cNvSpPr>
          <p:nvPr/>
        </p:nvSpPr>
        <p:spPr bwMode="auto">
          <a:xfrm>
            <a:off x="4427538" y="4221163"/>
            <a:ext cx="361950" cy="274637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</a:p>
        </p:txBody>
      </p:sp>
      <p:sp>
        <p:nvSpPr>
          <p:cNvPr id="8308" name="Text Box 116"/>
          <p:cNvSpPr txBox="1">
            <a:spLocks noChangeArrowheads="1"/>
          </p:cNvSpPr>
          <p:nvPr/>
        </p:nvSpPr>
        <p:spPr bwMode="auto">
          <a:xfrm>
            <a:off x="4857750" y="4214813"/>
            <a:ext cx="361950" cy="274637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9</a:t>
            </a:r>
          </a:p>
        </p:txBody>
      </p:sp>
      <p:sp>
        <p:nvSpPr>
          <p:cNvPr id="8309" name="Text Box 117"/>
          <p:cNvSpPr txBox="1">
            <a:spLocks noChangeArrowheads="1"/>
          </p:cNvSpPr>
          <p:nvPr/>
        </p:nvSpPr>
        <p:spPr bwMode="auto">
          <a:xfrm>
            <a:off x="5857875" y="4214813"/>
            <a:ext cx="361950" cy="274637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</a:p>
        </p:txBody>
      </p:sp>
      <p:sp>
        <p:nvSpPr>
          <p:cNvPr id="8310" name="Text Box 118"/>
          <p:cNvSpPr txBox="1">
            <a:spLocks noChangeArrowheads="1"/>
          </p:cNvSpPr>
          <p:nvPr/>
        </p:nvSpPr>
        <p:spPr bwMode="auto">
          <a:xfrm>
            <a:off x="5364163" y="4221163"/>
            <a:ext cx="361950" cy="274637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</a:p>
        </p:txBody>
      </p:sp>
      <p:sp>
        <p:nvSpPr>
          <p:cNvPr id="8311" name="Text Box 119"/>
          <p:cNvSpPr txBox="1">
            <a:spLocks noChangeArrowheads="1"/>
          </p:cNvSpPr>
          <p:nvPr/>
        </p:nvSpPr>
        <p:spPr bwMode="auto">
          <a:xfrm>
            <a:off x="5857875" y="4572000"/>
            <a:ext cx="361950" cy="274638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</a:p>
        </p:txBody>
      </p:sp>
      <p:sp>
        <p:nvSpPr>
          <p:cNvPr id="8312" name="Text Box 120"/>
          <p:cNvSpPr txBox="1">
            <a:spLocks noChangeArrowheads="1"/>
          </p:cNvSpPr>
          <p:nvPr/>
        </p:nvSpPr>
        <p:spPr bwMode="auto">
          <a:xfrm>
            <a:off x="5364163" y="4581525"/>
            <a:ext cx="361950" cy="274638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</a:p>
        </p:txBody>
      </p:sp>
      <p:sp>
        <p:nvSpPr>
          <p:cNvPr id="8313" name="Text Box 121"/>
          <p:cNvSpPr txBox="1">
            <a:spLocks noChangeArrowheads="1"/>
          </p:cNvSpPr>
          <p:nvPr/>
        </p:nvSpPr>
        <p:spPr bwMode="auto">
          <a:xfrm>
            <a:off x="4859338" y="4581525"/>
            <a:ext cx="361950" cy="274638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9</a:t>
            </a:r>
          </a:p>
        </p:txBody>
      </p:sp>
      <p:sp>
        <p:nvSpPr>
          <p:cNvPr id="8314" name="Text Box 122"/>
          <p:cNvSpPr txBox="1">
            <a:spLocks noChangeArrowheads="1"/>
          </p:cNvSpPr>
          <p:nvPr/>
        </p:nvSpPr>
        <p:spPr bwMode="auto">
          <a:xfrm>
            <a:off x="5857875" y="4929188"/>
            <a:ext cx="361950" cy="274637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</a:p>
        </p:txBody>
      </p:sp>
      <p:sp>
        <p:nvSpPr>
          <p:cNvPr id="8315" name="Text Box 123"/>
          <p:cNvSpPr txBox="1">
            <a:spLocks noChangeArrowheads="1"/>
          </p:cNvSpPr>
          <p:nvPr/>
        </p:nvSpPr>
        <p:spPr bwMode="auto">
          <a:xfrm>
            <a:off x="5364163" y="4941888"/>
            <a:ext cx="361950" cy="274637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</a:p>
        </p:txBody>
      </p:sp>
      <p:sp>
        <p:nvSpPr>
          <p:cNvPr id="8316" name="Text Box 124"/>
          <p:cNvSpPr txBox="1">
            <a:spLocks noChangeArrowheads="1"/>
          </p:cNvSpPr>
          <p:nvPr/>
        </p:nvSpPr>
        <p:spPr bwMode="auto">
          <a:xfrm>
            <a:off x="5867400" y="5373688"/>
            <a:ext cx="361950" cy="274637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r>
              <a:rPr lang="ru-RU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</a:p>
        </p:txBody>
      </p:sp>
      <p:sp>
        <p:nvSpPr>
          <p:cNvPr id="8317" name="Text Box 125"/>
          <p:cNvSpPr txBox="1">
            <a:spLocks noChangeArrowheads="1"/>
          </p:cNvSpPr>
          <p:nvPr/>
        </p:nvSpPr>
        <p:spPr bwMode="auto">
          <a:xfrm>
            <a:off x="5508625" y="908050"/>
            <a:ext cx="358775" cy="244475"/>
          </a:xfrm>
          <a:prstGeom prst="rect">
            <a:avLst/>
          </a:prstGeom>
          <a:noFill/>
          <a:ln w="1584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318" name="Text Box 126"/>
          <p:cNvSpPr txBox="1">
            <a:spLocks noChangeArrowheads="1"/>
          </p:cNvSpPr>
          <p:nvPr/>
        </p:nvSpPr>
        <p:spPr bwMode="auto">
          <a:xfrm>
            <a:off x="6011863" y="836613"/>
            <a:ext cx="19034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750"/>
              </a:spcBef>
              <a:buClrTx/>
              <a:buFontTx/>
              <a:buNone/>
            </a:pPr>
            <a:r>
              <a:rPr lang="ru-RU" sz="1200" b="1"/>
              <a:t>-  продолжение обучения по ФГОС, введенного по мере готовности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357166"/>
            <a:ext cx="7000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r>
              <a:rPr lang="ru-RU" sz="4000" b="1" dirty="0" smtClean="0">
                <a:solidFill>
                  <a:schemeClr val="tx1"/>
                </a:solidFill>
              </a:rPr>
              <a:t>собенности новых ФГОС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214422"/>
            <a:ext cx="72866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- </a:t>
            </a:r>
            <a:r>
              <a:rPr lang="ru-RU" sz="2800" b="1" dirty="0" err="1" smtClean="0">
                <a:solidFill>
                  <a:schemeClr val="tx1"/>
                </a:solidFill>
              </a:rPr>
              <a:t>системно-деятельностный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характер обучения, </a:t>
            </a:r>
            <a:r>
              <a:rPr lang="ru-RU" sz="2800" b="1" dirty="0" smtClean="0">
                <a:solidFill>
                  <a:schemeClr val="tx1"/>
                </a:solidFill>
              </a:rPr>
              <a:t>ставящий главной целью развитие личности учащегося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857224" y="2714620"/>
            <a:ext cx="742955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отказ от традиционного представления результатов обучения в виде знаний, умений и навыков.  Формулировки стандарта указывают реальные виды деятельности, которыми учащийся должен овладеть к концу начального обучения; они сформулированы в виде личностных,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метапредметных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предметных результатов;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3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37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642918"/>
            <a:ext cx="7143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- в ходе учебной деятельности у учащихся будут сформированы три группы универсальных учебных действий: познавательных, регулятивных, коммуникативных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785786" y="714356"/>
            <a:ext cx="778674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реализацию в образовательном учреждении как урочной, так и внеурочной деятельности.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Внеурочная деятельность организуется по направлениям развития личности (спортивно-оздоровительное, духовно-нравственное, социальное, общественно-полезное, художественно-эстетическое).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4429125"/>
            <a:ext cx="1992313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14338"/>
            <a:ext cx="2143140" cy="2151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42910" y="142852"/>
            <a:ext cx="7458103" cy="6729436"/>
          </a:xfrm>
          <a:ln/>
        </p:spPr>
        <p:txBody>
          <a:bodyPr tIns="45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dirty="0" smtClean="0">
                <a:solidFill>
                  <a:schemeClr val="tx1"/>
                </a:solidFill>
              </a:rPr>
              <a:t>Выпускник начальной школы</a:t>
            </a:r>
            <a:r>
              <a:rPr lang="ru-RU" b="1" i="1" dirty="0">
                <a:solidFill>
                  <a:srgbClr val="336600"/>
                </a:solidFill>
              </a:rPr>
              <a:t/>
            </a:r>
            <a:br>
              <a:rPr lang="ru-RU" b="1" i="1" dirty="0">
                <a:solidFill>
                  <a:srgbClr val="336600"/>
                </a:solidFill>
              </a:rPr>
            </a:br>
            <a:r>
              <a:rPr lang="ru-RU" sz="2200" b="1" i="1" dirty="0"/>
              <a:t>Любознательный, интересующийся, активно познающий мир</a:t>
            </a:r>
            <a:r>
              <a:rPr lang="ru-RU" sz="2200" i="1" dirty="0"/>
              <a:t/>
            </a:r>
            <a:br>
              <a:rPr lang="ru-RU" sz="2200" i="1" dirty="0"/>
            </a:br>
            <a:r>
              <a:rPr lang="ru-RU" sz="2200" b="1" dirty="0">
                <a:solidFill>
                  <a:schemeClr val="tx1"/>
                </a:solidFill>
              </a:rPr>
              <a:t>Владеющий основами умения учиться;</a:t>
            </a:r>
            <a:r>
              <a:rPr lang="ru-RU" sz="2200" dirty="0">
                <a:solidFill>
                  <a:srgbClr val="FF0000"/>
                </a:solidFill>
              </a:rPr>
              <a:t/>
            </a:r>
            <a:br>
              <a:rPr lang="ru-RU" sz="2200" dirty="0">
                <a:solidFill>
                  <a:srgbClr val="FF0000"/>
                </a:solidFill>
              </a:rPr>
            </a:br>
            <a:r>
              <a:rPr lang="ru-RU" sz="2200" b="1" i="1" dirty="0"/>
              <a:t>Любящий родной край и свою страну</a:t>
            </a:r>
            <a:br>
              <a:rPr lang="ru-RU" sz="2200" b="1" i="1" dirty="0"/>
            </a:br>
            <a:r>
              <a:rPr lang="ru-RU" sz="2200" b="1" i="1" dirty="0"/>
              <a:t>Уважающий и принимающий ценности семьи и общества</a:t>
            </a:r>
            <a:br>
              <a:rPr lang="ru-RU" sz="2200" b="1" i="1" dirty="0"/>
            </a:br>
            <a:r>
              <a:rPr lang="ru-RU" sz="2200" b="1" i="1" dirty="0"/>
              <a:t>Готовый самостоятельно действовать и отвечать за свои поступки перед семьей и обществом</a:t>
            </a:r>
            <a:br>
              <a:rPr lang="ru-RU" sz="2200" b="1" i="1" dirty="0"/>
            </a:br>
            <a:r>
              <a:rPr lang="ru-RU" sz="2200" b="1" i="1" dirty="0"/>
              <a:t>Доброжелательный, умеющий слушать и слышать партнера, умеющий высказывать свое мнение</a:t>
            </a:r>
            <a:br>
              <a:rPr lang="ru-RU" sz="2200" b="1" i="1" dirty="0"/>
            </a:br>
            <a:r>
              <a:rPr lang="ru-RU" sz="2200" b="1" i="1" dirty="0"/>
              <a:t>Выполняющий правила здорового и  безопасного образа жизни для себя и для партнера </a:t>
            </a:r>
            <a:br>
              <a:rPr lang="ru-RU" sz="2200" b="1" i="1" dirty="0"/>
            </a:br>
            <a:endParaRPr lang="ru-RU" sz="2200" b="1" i="1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214563" y="4786313"/>
            <a:ext cx="500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6600" b="1" dirty="0">
              <a:solidFill>
                <a:srgbClr val="C00000"/>
              </a:solidFill>
              <a:latin typeface="Times New Roman" pitchFamily="16" charset="0"/>
              <a:ea typeface="Lucida Sans Unicode" charset="0"/>
              <a:cs typeface="Lucida Sans Unicode" charset="0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857232"/>
            <a:ext cx="635798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Особенности  современных детей младшего школьного возраста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500042"/>
            <a:ext cx="74295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возросшая  информированность детей;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трелка вниз 4"/>
          <p:cNvSpPr/>
          <p:nvPr/>
        </p:nvSpPr>
        <p:spPr bwMode="auto">
          <a:xfrm>
            <a:off x="3929058" y="2143116"/>
            <a:ext cx="214314" cy="571504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071538" y="3143248"/>
            <a:ext cx="692948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расширение кругозора, рост эрудиции, получение новых знаний о природе и обществе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5" grpId="0" animBg="1"/>
      <p:bldP spid="10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428604"/>
            <a:ext cx="61436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п</a:t>
            </a:r>
            <a:r>
              <a:rPr lang="ru-RU" sz="3600" b="1" dirty="0" smtClean="0">
                <a:solidFill>
                  <a:schemeClr val="tx1"/>
                </a:solidFill>
              </a:rPr>
              <a:t>олучение информации через телевидение, СМИ, Интернет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 bwMode="auto">
          <a:xfrm>
            <a:off x="4214810" y="2500306"/>
            <a:ext cx="357190" cy="928694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3571876"/>
            <a:ext cx="69294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низкая культура чтения, трудности в обучении, </a:t>
            </a:r>
            <a:r>
              <a:rPr lang="ru-RU" sz="2800" b="1" dirty="0" smtClean="0">
                <a:solidFill>
                  <a:schemeClr val="tx1"/>
                </a:solidFill>
              </a:rPr>
              <a:t>невозможность </a:t>
            </a:r>
            <a:r>
              <a:rPr lang="ru-RU" sz="2800" b="1" dirty="0" smtClean="0">
                <a:solidFill>
                  <a:schemeClr val="tx1"/>
                </a:solidFill>
              </a:rPr>
              <a:t>смыслового анализа текстов различных жанров, </a:t>
            </a:r>
            <a:r>
              <a:rPr lang="ru-RU" sz="2800" b="1" dirty="0" smtClean="0">
                <a:solidFill>
                  <a:schemeClr val="tx1"/>
                </a:solidFill>
              </a:rPr>
              <a:t>неспособность </a:t>
            </a:r>
            <a:r>
              <a:rPr lang="ru-RU" sz="2800" b="1" dirty="0" smtClean="0">
                <a:solidFill>
                  <a:schemeClr val="tx1"/>
                </a:solidFill>
              </a:rPr>
              <a:t>сформировать внутренний план действий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85794"/>
            <a:ext cx="78581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ограниченное общение со сверстниками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 bwMode="auto">
          <a:xfrm>
            <a:off x="4214810" y="2071678"/>
            <a:ext cx="428628" cy="1000132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3143248"/>
            <a:ext cx="80724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затруднение  освоения детьми системы моральных норм и взаимоотношений, которое препятствует формированию </a:t>
            </a:r>
            <a:r>
              <a:rPr lang="ru-RU" sz="3200" b="1" dirty="0" smtClean="0">
                <a:solidFill>
                  <a:schemeClr val="tx1"/>
                </a:solidFill>
              </a:rPr>
              <a:t>навыков общения, </a:t>
            </a:r>
            <a:r>
              <a:rPr lang="ru-RU" sz="3200" b="1" dirty="0" smtClean="0">
                <a:solidFill>
                  <a:schemeClr val="tx1"/>
                </a:solidFill>
              </a:rPr>
              <a:t>эмоциональной отзывчивости, толерантности 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66"/>
            <a:ext cx="8072494" cy="2000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отсутствие деятельности в детских и подростковых организациях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 bwMode="auto">
          <a:xfrm>
            <a:off x="4214810" y="2500306"/>
            <a:ext cx="357190" cy="857256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285720" y="3500438"/>
            <a:ext cx="828680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отсутствие  возможности приобрести опыт коллективных взаимоотношений: сотрудничества и взаимопомощи, бескорыстного труда на благо общества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86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357158" y="785794"/>
            <a:ext cx="835821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Введение новых ФГОС позволять избежать негативных моментов, которые были перечислены.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0" name="AutoShape 2"/>
          <p:cNvSpPr>
            <a:spLocks noChangeArrowheads="1"/>
          </p:cNvSpPr>
          <p:nvPr/>
        </p:nvSpPr>
        <p:spPr bwMode="auto">
          <a:xfrm>
            <a:off x="1752600" y="152400"/>
            <a:ext cx="7239000" cy="1447800"/>
          </a:xfrm>
          <a:prstGeom prst="wedgeRoundRectCallout">
            <a:avLst>
              <a:gd name="adj1" fmla="val -58134"/>
              <a:gd name="adj2" fmla="val 44444"/>
              <a:gd name="adj3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600200" y="228600"/>
            <a:ext cx="75438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54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 что такое ФГОС?</a:t>
            </a:r>
          </a:p>
          <a:p>
            <a:pPr>
              <a:buClrTx/>
              <a:buFontTx/>
              <a:buNone/>
            </a:pPr>
            <a:r>
              <a:rPr lang="ru-RU" sz="40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 advTm="1024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2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103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103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743200"/>
            <a:ext cx="34290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050" y="987425"/>
            <a:ext cx="3054350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52438" y="152400"/>
            <a:ext cx="5405047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Вот что такое </a:t>
            </a:r>
            <a:r>
              <a:rPr lang="ru-RU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ФГОС </a:t>
            </a:r>
            <a:endParaRPr lang="ru-RU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700338" y="900113"/>
            <a:ext cx="4103910" cy="368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1200"/>
              </a:spcBef>
              <a:spcAft>
                <a:spcPts val="1000"/>
              </a:spcAft>
              <a:buClrTx/>
              <a:buFontTx/>
              <a:buNone/>
            </a:pPr>
            <a:r>
              <a:rPr lang="ru-RU" sz="2200" b="1" dirty="0" smtClean="0">
                <a:latin typeface="Times New Roman" pitchFamily="16" charset="0"/>
              </a:rPr>
              <a:t>   ФГОС </a:t>
            </a:r>
            <a:r>
              <a:rPr lang="ru-RU" sz="2200" b="1" dirty="0">
                <a:latin typeface="Times New Roman" pitchFamily="16" charset="0"/>
              </a:rPr>
              <a:t>– это федеральные государственные образовательные стандарты, определяющие требования к результату образования, к условиям образования, к образовательным программам.</a:t>
            </a:r>
          </a:p>
          <a:p>
            <a:pPr>
              <a:spcBef>
                <a:spcPts val="1200"/>
              </a:spcBef>
              <a:spcAft>
                <a:spcPts val="1000"/>
              </a:spcAft>
              <a:buClrTx/>
              <a:buFontTx/>
              <a:buNone/>
            </a:pPr>
            <a:endParaRPr lang="ru-RU" sz="2200" b="1" dirty="0">
              <a:latin typeface="Times New Roman" pitchFamily="16" charset="0"/>
            </a:endParaRPr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87" y="3901791"/>
            <a:ext cx="3960915" cy="5912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1024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 additive="repl"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">
                                      <p:cBhvr additive="repl"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Motion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фогс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фогс</Template>
  <TotalTime>66</TotalTime>
  <Words>428</Words>
  <Application>Microsoft Office PowerPoint</Application>
  <PresentationFormat>Экран (4:3)</PresentationFormat>
  <Paragraphs>166</Paragraphs>
  <Slides>14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фогс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Выпускник начальной школы Любознательный, интересующийся, активно познающий мир Владеющий основами умения учиться; Любящий родной край и свою страну Уважающий и принимающий ценности семьи и общества Готовый самостоятельно действовать и отвечать за свои поступки перед семьей и обществом Доброжелательный, умеющий слушать и слышать партнера, умеющий высказывать свое мнение Выполняющий правила здорового и  безопасного образа жизни для себя и для партнера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7</cp:revision>
  <cp:lastPrinted>1601-01-01T00:00:00Z</cp:lastPrinted>
  <dcterms:created xsi:type="dcterms:W3CDTF">2012-09-17T10:53:03Z</dcterms:created>
  <dcterms:modified xsi:type="dcterms:W3CDTF">2012-09-17T11:59:44Z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